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257" r:id="rId5"/>
    <p:sldId id="259" r:id="rId6"/>
    <p:sldId id="260" r:id="rId7"/>
    <p:sldId id="263" r:id="rId8"/>
    <p:sldId id="261" r:id="rId9"/>
    <p:sldId id="265" r:id="rId10"/>
    <p:sldId id="262" r:id="rId11"/>
    <p:sldId id="266" r:id="rId12"/>
    <p:sldId id="275" r:id="rId13"/>
    <p:sldId id="270" r:id="rId14"/>
    <p:sldId id="271" r:id="rId15"/>
    <p:sldId id="272" r:id="rId16"/>
    <p:sldId id="273" r:id="rId17"/>
    <p:sldId id="274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04" d="100"/>
          <a:sy n="104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238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668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7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62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794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071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48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66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910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943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2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02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417" y="183875"/>
            <a:ext cx="6253317" cy="2526128"/>
          </a:xfrm>
        </p:spPr>
        <p:txBody>
          <a:bodyPr>
            <a:normAutofit/>
          </a:bodyPr>
          <a:lstStyle/>
          <a:p>
            <a:r>
              <a:rPr lang="en-US" sz="8000" dirty="0"/>
              <a:t>CSCI 5308</a:t>
            </a:r>
            <a:br>
              <a:rPr lang="en-US" sz="8000" dirty="0"/>
            </a:br>
            <a:r>
              <a:rPr lang="en-US" sz="8000" dirty="0"/>
              <a:t>Team 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3032783"/>
            <a:ext cx="4833250" cy="1921873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name:</a:t>
            </a:r>
          </a:p>
          <a:p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smarticle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Candara" panose="020E0502030303020204" pitchFamily="34" charset="0"/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1ACEE0D-5125-4E68-96EB-795BF40D3358}"/>
              </a:ext>
            </a:extLst>
          </p:cNvPr>
          <p:cNvSpPr txBox="1"/>
          <p:nvPr/>
        </p:nvSpPr>
        <p:spPr>
          <a:xfrm>
            <a:off x="5367379" y="4459169"/>
            <a:ext cx="451211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Team Members: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Rushi Samirbhai Patel [B00886157]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Sarthak Patel [B00912612]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Khushboo Patel [B00878765]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Kavan Patel [B00869224]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Vivekkumar Patel [B00874162]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Angela Gilhotra [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B00786846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]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BF18F-8CA9-42C8-9850-9175E85F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377" y="433842"/>
            <a:ext cx="3517567" cy="633205"/>
          </a:xfrm>
        </p:spPr>
        <p:txBody>
          <a:bodyPr/>
          <a:lstStyle/>
          <a:p>
            <a:r>
              <a:rPr lang="en-CA" b="1" dirty="0"/>
              <a:t>Meeting Stats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1C904-EA3D-40E6-9EC5-5265F584C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1321904"/>
            <a:ext cx="3517567" cy="4934779"/>
          </a:xfrm>
        </p:spPr>
        <p:txBody>
          <a:bodyPr>
            <a:normAutofit/>
          </a:bodyPr>
          <a:lstStyle/>
          <a:p>
            <a:r>
              <a:rPr lang="en-CA" dirty="0"/>
              <a:t>We conducted calls with clients every week and with development team too once a week including the TA’s.</a:t>
            </a:r>
          </a:p>
          <a:p>
            <a:r>
              <a:rPr lang="en-CA" dirty="0"/>
              <a:t>We also had our daily internal meetings (online/offline).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With Client Team </a:t>
            </a:r>
            <a:r>
              <a:rPr lang="en-CA" dirty="0"/>
              <a:t>: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With Client Team and both TA’s</a:t>
            </a:r>
            <a:r>
              <a:rPr lang="en-CA" dirty="0"/>
              <a:t>: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With Dev Team </a:t>
            </a:r>
            <a:r>
              <a:rPr lang="en-CA" dirty="0"/>
              <a:t>: 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Internal meetings with TA</a:t>
            </a:r>
            <a:r>
              <a:rPr lang="en-CA" dirty="0"/>
              <a:t>: 20</a:t>
            </a:r>
          </a:p>
        </p:txBody>
      </p:sp>
      <p:pic>
        <p:nvPicPr>
          <p:cNvPr id="10" name="Content Placeholder 9" descr="People at the meeting desk">
            <a:extLst>
              <a:ext uri="{FF2B5EF4-FFF2-40B4-BE49-F238E27FC236}">
                <a16:creationId xmlns:a16="http://schemas.microsoft.com/office/drawing/2014/main" id="{29E2566E-AC6B-4589-932B-208EB925C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671" y="0"/>
            <a:ext cx="7536329" cy="6858000"/>
          </a:xfrm>
        </p:spPr>
      </p:pic>
    </p:spTree>
    <p:extLst>
      <p:ext uri="{BB962C8B-B14F-4D97-AF65-F5344CB8AC3E}">
        <p14:creationId xmlns:p14="http://schemas.microsoft.com/office/powerpoint/2010/main" val="4103977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FF78-4E19-4030-A868-64819BCD4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Meeting stats with Client Team: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FD3DE4-6197-487C-8E5F-87D5A6593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3D576B73-0510-4DA6-8CD2-C6B3A0580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702210"/>
              </p:ext>
            </p:extLst>
          </p:nvPr>
        </p:nvGraphicFramePr>
        <p:xfrm>
          <a:off x="6022561" y="1833370"/>
          <a:ext cx="4975088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3735">
                  <a:extLst>
                    <a:ext uri="{9D8B030D-6E8A-4147-A177-3AD203B41FA5}">
                      <a16:colId xmlns:a16="http://schemas.microsoft.com/office/drawing/2014/main" val="1260865390"/>
                    </a:ext>
                  </a:extLst>
                </a:gridCol>
                <a:gridCol w="3861353">
                  <a:extLst>
                    <a:ext uri="{9D8B030D-6E8A-4147-A177-3AD203B41FA5}">
                      <a16:colId xmlns:a16="http://schemas.microsoft.com/office/drawing/2014/main" val="22138034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148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7,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65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13,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09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19,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03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24,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232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312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March 7,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37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16,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987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19,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6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24,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9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30,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681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9565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391D-A1C7-4E80-9D32-D36D6DDB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Meeting stats with Client team and both TA’s: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5248CCC-1173-4D93-B605-6D05B6B3AB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6522957"/>
              </p:ext>
            </p:extLst>
          </p:nvPr>
        </p:nvGraphicFramePr>
        <p:xfrm>
          <a:off x="6224726" y="2030343"/>
          <a:ext cx="435050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0961">
                  <a:extLst>
                    <a:ext uri="{9D8B030D-6E8A-4147-A177-3AD203B41FA5}">
                      <a16:colId xmlns:a16="http://schemas.microsoft.com/office/drawing/2014/main" val="2619916069"/>
                    </a:ext>
                  </a:extLst>
                </a:gridCol>
                <a:gridCol w="3339548">
                  <a:extLst>
                    <a:ext uri="{9D8B030D-6E8A-4147-A177-3AD203B41FA5}">
                      <a16:colId xmlns:a16="http://schemas.microsoft.com/office/drawing/2014/main" val="17195160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26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19,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689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27,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78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March 5,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693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12,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491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19,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938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26,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342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April 2,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92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April 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524296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1BEEF-860B-4D7B-A4F6-7E75A6D82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4443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FF23-8F03-4ECB-AF8A-F24B496BF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With Development Team: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18235D9-7F61-43FE-B6C2-2912776ACF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372679"/>
              </p:ext>
            </p:extLst>
          </p:nvPr>
        </p:nvGraphicFramePr>
        <p:xfrm>
          <a:off x="5439535" y="1304787"/>
          <a:ext cx="592772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9439">
                  <a:extLst>
                    <a:ext uri="{9D8B030D-6E8A-4147-A177-3AD203B41FA5}">
                      <a16:colId xmlns:a16="http://schemas.microsoft.com/office/drawing/2014/main" val="446335157"/>
                    </a:ext>
                  </a:extLst>
                </a:gridCol>
                <a:gridCol w="4668287">
                  <a:extLst>
                    <a:ext uri="{9D8B030D-6E8A-4147-A177-3AD203B41FA5}">
                      <a16:colId xmlns:a16="http://schemas.microsoft.com/office/drawing/2014/main" val="677843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987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January 23,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528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January 28,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397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45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11,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799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18,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467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26,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473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5,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63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12,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125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19,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888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26,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749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April 2,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270789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9BB10-DB1C-440A-B369-5A135BEE7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7867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E221-4F29-4292-9402-70E805E0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Internal Meetings with TA: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347B9-7BE7-481D-8B8B-764FE4388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4A564E44-1A55-4F34-BD6E-1B9EE779BC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0133716"/>
              </p:ext>
            </p:extLst>
          </p:nvPr>
        </p:nvGraphicFramePr>
        <p:xfrm>
          <a:off x="4962456" y="186693"/>
          <a:ext cx="340912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035">
                  <a:extLst>
                    <a:ext uri="{9D8B030D-6E8A-4147-A177-3AD203B41FA5}">
                      <a16:colId xmlns:a16="http://schemas.microsoft.com/office/drawing/2014/main" val="2112758215"/>
                    </a:ext>
                  </a:extLst>
                </a:gridCol>
                <a:gridCol w="2435087">
                  <a:extLst>
                    <a:ext uri="{9D8B030D-6E8A-4147-A177-3AD203B41FA5}">
                      <a16:colId xmlns:a16="http://schemas.microsoft.com/office/drawing/2014/main" val="3808843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4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January 11,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906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January 21,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64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January 23,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46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January 24,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227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January 28,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235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January 30,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335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February 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587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11,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9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14,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309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16,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265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18,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74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25,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36871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347B2A8-C484-4C54-85D4-AB1E5C4ED6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4362974"/>
              </p:ext>
            </p:extLst>
          </p:nvPr>
        </p:nvGraphicFramePr>
        <p:xfrm>
          <a:off x="8837061" y="3338833"/>
          <a:ext cx="308989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739">
                  <a:extLst>
                    <a:ext uri="{9D8B030D-6E8A-4147-A177-3AD203B41FA5}">
                      <a16:colId xmlns:a16="http://schemas.microsoft.com/office/drawing/2014/main" val="3368908634"/>
                    </a:ext>
                  </a:extLst>
                </a:gridCol>
                <a:gridCol w="2097157">
                  <a:extLst>
                    <a:ext uri="{9D8B030D-6E8A-4147-A177-3AD203B41FA5}">
                      <a16:colId xmlns:a16="http://schemas.microsoft.com/office/drawing/2014/main" val="3808843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Dates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4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February 28,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835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3,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547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4,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343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45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18,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899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March 25,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915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April 1,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9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April 7,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46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6722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77F25-27EF-4B9C-9CBC-08FAB8086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482048"/>
            <a:ext cx="3517567" cy="1205615"/>
          </a:xfrm>
        </p:spPr>
        <p:txBody>
          <a:bodyPr/>
          <a:lstStyle/>
          <a:p>
            <a:r>
              <a:rPr lang="en-CA" dirty="0"/>
              <a:t>Project Learnings</a:t>
            </a:r>
          </a:p>
        </p:txBody>
      </p:sp>
      <p:pic>
        <p:nvPicPr>
          <p:cNvPr id="6" name="Content Placeholder 5" descr="Person writing on sketchpad">
            <a:extLst>
              <a:ext uri="{FF2B5EF4-FFF2-40B4-BE49-F238E27FC236}">
                <a16:creationId xmlns:a16="http://schemas.microsoft.com/office/drawing/2014/main" id="{2327EBD1-235C-4DF1-9B72-6BA519273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8692" y="0"/>
            <a:ext cx="7543307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BDF22-6E16-4024-AF34-9A5C8318B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4" y="1687663"/>
            <a:ext cx="3689997" cy="4688289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Could have allocated more time towards testing the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Learnt software craftsmanship depicting actual Client-Developer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Developed a good knowledge on integrating backend with frontend of the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Can include a support feature to raise tickets on any issue that user might face while using the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Implement notification alert for similar articles with tags as per users' preference.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Follow other users with similar interests.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4226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57F72-60D7-4175-B40B-504690DBD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Demo!!</a:t>
            </a:r>
          </a:p>
        </p:txBody>
      </p:sp>
      <p:pic>
        <p:nvPicPr>
          <p:cNvPr id="6" name="Content Placeholder 5" descr="Close-up of a camera lens">
            <a:extLst>
              <a:ext uri="{FF2B5EF4-FFF2-40B4-BE49-F238E27FC236}">
                <a16:creationId xmlns:a16="http://schemas.microsoft.com/office/drawing/2014/main" id="{B9B318E6-E7A9-447F-A9FB-092338803C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591" y="0"/>
            <a:ext cx="7537409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F4831E-45A1-411C-8CB3-E1DF74CFC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798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E08D5-5FDE-4556-BCB4-7D8D3383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552" y="-228610"/>
            <a:ext cx="3517567" cy="1471002"/>
          </a:xfrm>
        </p:spPr>
        <p:txBody>
          <a:bodyPr anchor="b">
            <a:normAutofit/>
          </a:bodyPr>
          <a:lstStyle/>
          <a:p>
            <a:r>
              <a:rPr lang="en-CA" b="1" dirty="0"/>
              <a:t>Client Team</a:t>
            </a:r>
          </a:p>
        </p:txBody>
      </p:sp>
      <p:pic>
        <p:nvPicPr>
          <p:cNvPr id="5" name="Content Placeholder 4" descr="Adviser talking with client">
            <a:extLst>
              <a:ext uri="{FF2B5EF4-FFF2-40B4-BE49-F238E27FC236}">
                <a16:creationId xmlns:a16="http://schemas.microsoft.com/office/drawing/2014/main" id="{E4960379-B31A-4A58-91E9-7F778629C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42" b="-1"/>
          <a:stretch/>
        </p:blipFill>
        <p:spPr>
          <a:xfrm>
            <a:off x="4655671" y="1"/>
            <a:ext cx="7536329" cy="6858000"/>
          </a:xfr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F6C6D5C-72CA-4EF5-922C-E99854D26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" y="1580322"/>
            <a:ext cx="4437822" cy="49496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/>
              <a:t>Team number</a:t>
            </a:r>
            <a:r>
              <a:rPr lang="en-US" dirty="0"/>
              <a:t>: Group 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/>
              <a:t>Project name</a:t>
            </a:r>
            <a:r>
              <a:rPr lang="en-US" dirty="0"/>
              <a:t>: </a:t>
            </a:r>
            <a:r>
              <a:rPr lang="en-US" dirty="0" err="1"/>
              <a:t>Smarticle</a:t>
            </a:r>
            <a:endParaRPr lang="en-US" dirty="0"/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u="sng" dirty="0"/>
              <a:t>Client Team Members :</a:t>
            </a:r>
          </a:p>
          <a:p>
            <a:r>
              <a:rPr lang="en-IN" dirty="0"/>
              <a:t>Jayashree </a:t>
            </a:r>
            <a:r>
              <a:rPr lang="en-IN" dirty="0" err="1"/>
              <a:t>Ramasubramanian</a:t>
            </a:r>
            <a:r>
              <a:rPr lang="en-IN" dirty="0"/>
              <a:t> (B00894948)</a:t>
            </a:r>
          </a:p>
          <a:p>
            <a:r>
              <a:rPr lang="en-IN" dirty="0"/>
              <a:t>Prachi </a:t>
            </a:r>
            <a:r>
              <a:rPr lang="en-IN" dirty="0" err="1"/>
              <a:t>Prakashbhai</a:t>
            </a:r>
            <a:r>
              <a:rPr lang="en-IN" dirty="0"/>
              <a:t> </a:t>
            </a:r>
            <a:r>
              <a:rPr lang="en-IN" dirty="0" err="1"/>
              <a:t>Raval</a:t>
            </a:r>
            <a:r>
              <a:rPr lang="en-IN" dirty="0"/>
              <a:t> (B00883324)</a:t>
            </a:r>
          </a:p>
          <a:p>
            <a:r>
              <a:rPr lang="en-IN" dirty="0" err="1"/>
              <a:t>Dhairya</a:t>
            </a:r>
            <a:r>
              <a:rPr lang="en-IN" dirty="0"/>
              <a:t> Shah (B00900984)</a:t>
            </a:r>
          </a:p>
          <a:p>
            <a:r>
              <a:rPr lang="en-IN" dirty="0"/>
              <a:t>Manali Shah (B00890746)</a:t>
            </a:r>
          </a:p>
          <a:p>
            <a:r>
              <a:rPr lang="en-IN" dirty="0" err="1"/>
              <a:t>Dharmik</a:t>
            </a:r>
            <a:r>
              <a:rPr lang="en-IN" dirty="0"/>
              <a:t> </a:t>
            </a:r>
            <a:r>
              <a:rPr lang="en-IN" dirty="0" err="1"/>
              <a:t>Soni</a:t>
            </a:r>
            <a:r>
              <a:rPr lang="en-IN" dirty="0"/>
              <a:t> (B00867641)</a:t>
            </a:r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13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713F-93B6-482B-9148-703E6AE9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54" y="1633937"/>
            <a:ext cx="3981316" cy="940817"/>
          </a:xfrm>
        </p:spPr>
        <p:txBody>
          <a:bodyPr>
            <a:normAutofit fontScale="90000"/>
          </a:bodyPr>
          <a:lstStyle/>
          <a:p>
            <a:r>
              <a:rPr lang="en-CA" b="1" dirty="0" err="1"/>
              <a:t>Smarticle</a:t>
            </a:r>
            <a:r>
              <a:rPr lang="en-CA" b="1" dirty="0"/>
              <a:t> Objectives</a:t>
            </a:r>
          </a:p>
        </p:txBody>
      </p:sp>
      <p:pic>
        <p:nvPicPr>
          <p:cNvPr id="6" name="Content Placeholder 5" descr="Dart on a dartboard">
            <a:extLst>
              <a:ext uri="{FF2B5EF4-FFF2-40B4-BE49-F238E27FC236}">
                <a16:creationId xmlns:a16="http://schemas.microsoft.com/office/drawing/2014/main" id="{1AC4A40C-D51F-4A4A-937E-888FFED64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0" y="0"/>
            <a:ext cx="7518399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96D5E-5C0D-4F45-A169-A440B01CB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5654" y="3043051"/>
            <a:ext cx="3517567" cy="306450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</a:rPr>
              <a:t>Stay on top of the </a:t>
            </a:r>
            <a:r>
              <a:rPr lang="en-US" sz="1800" dirty="0"/>
              <a:t>l</a:t>
            </a:r>
            <a:r>
              <a:rPr lang="en-US" sz="1800" i="0" dirty="0">
                <a:effectLst/>
              </a:rPr>
              <a:t>atest happenings on the posted articles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i="0" dirty="0">
                <a:effectLst/>
              </a:rPr>
              <a:t>Know real-time trending topics</a:t>
            </a:r>
            <a:endParaRPr lang="en-I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Narrowing search to get deeper insight and new perspectives</a:t>
            </a:r>
            <a:endParaRPr lang="en-I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</a:rPr>
              <a:t>Convenient reading experience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571289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2B2F-1B4A-46B6-BB18-2F207EED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Tech stack</a:t>
            </a:r>
          </a:p>
        </p:txBody>
      </p:sp>
      <p:pic>
        <p:nvPicPr>
          <p:cNvPr id="8" name="Content Placeholder 7" descr="White and black robot hands">
            <a:extLst>
              <a:ext uri="{FF2B5EF4-FFF2-40B4-BE49-F238E27FC236}">
                <a16:creationId xmlns:a16="http://schemas.microsoft.com/office/drawing/2014/main" id="{7DE500FD-A366-429C-94CA-29E876C82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741" y="0"/>
            <a:ext cx="7554259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A2827-B2C6-4150-8E8A-069FD78B9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CA" dirty="0"/>
              <a:t>Front end: </a:t>
            </a:r>
            <a:r>
              <a:rPr lang="en-CA" dirty="0" err="1"/>
              <a:t>NextJS</a:t>
            </a:r>
            <a:r>
              <a:rPr lang="en-CA" dirty="0"/>
              <a:t> (React, Tailwind CSS)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CA" dirty="0"/>
              <a:t>Back end : Java, Spring boot, Spring security, JWT, JPA Hibernate.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9705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4582F-575B-4DCC-9D11-46B073FF2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Tasks per Team member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575A9-05D3-4242-959C-60FA36405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4CE7983-4574-4C8F-A30B-85EF03CE1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028408"/>
              </p:ext>
            </p:extLst>
          </p:nvPr>
        </p:nvGraphicFramePr>
        <p:xfrm>
          <a:off x="5434137" y="1608582"/>
          <a:ext cx="592834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243">
                  <a:extLst>
                    <a:ext uri="{9D8B030D-6E8A-4147-A177-3AD203B41FA5}">
                      <a16:colId xmlns:a16="http://schemas.microsoft.com/office/drawing/2014/main" val="1203478898"/>
                    </a:ext>
                  </a:extLst>
                </a:gridCol>
                <a:gridCol w="2007050">
                  <a:extLst>
                    <a:ext uri="{9D8B030D-6E8A-4147-A177-3AD203B41FA5}">
                      <a16:colId xmlns:a16="http://schemas.microsoft.com/office/drawing/2014/main" val="855533100"/>
                    </a:ext>
                  </a:extLst>
                </a:gridCol>
                <a:gridCol w="2007050">
                  <a:extLst>
                    <a:ext uri="{9D8B030D-6E8A-4147-A177-3AD203B41FA5}">
                      <a16:colId xmlns:a16="http://schemas.microsoft.com/office/drawing/2014/main" val="1267267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Total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Weight (Hours)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987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Rushi Patel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089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Kavan Patel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229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Angela Gilhotra 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796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Khushboo Patel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664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Sarthak Patel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314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Vivek Patel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016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b="1" dirty="0"/>
                        <a:t>336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227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382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F7EE3-11AA-4D4A-8333-38DA65ED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72" y="462569"/>
            <a:ext cx="4409793" cy="575749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Project Status Midterm Review</a:t>
            </a:r>
          </a:p>
        </p:txBody>
      </p:sp>
      <p:pic>
        <p:nvPicPr>
          <p:cNvPr id="7" name="Content Placeholder 6" descr="A digital balance scale using circles">
            <a:extLst>
              <a:ext uri="{FF2B5EF4-FFF2-40B4-BE49-F238E27FC236}">
                <a16:creationId xmlns:a16="http://schemas.microsoft.com/office/drawing/2014/main" id="{8FAA2A2F-8284-4E61-AF55-4D5AFC102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671" y="0"/>
            <a:ext cx="7536329" cy="68579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7B8839-A056-4392-B04E-2FD5C3963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1356692"/>
            <a:ext cx="3517567" cy="4750864"/>
          </a:xfrm>
        </p:spPr>
        <p:txBody>
          <a:bodyPr/>
          <a:lstStyle/>
          <a:p>
            <a:endParaRPr lang="en-CA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A2B4496-9896-40BB-A641-B7224669B644}"/>
              </a:ext>
            </a:extLst>
          </p:cNvPr>
          <p:cNvGraphicFramePr>
            <a:graphicFrameLocks noGrp="1"/>
          </p:cNvGraphicFramePr>
          <p:nvPr/>
        </p:nvGraphicFramePr>
        <p:xfrm>
          <a:off x="255801" y="1360595"/>
          <a:ext cx="4292894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871">
                  <a:extLst>
                    <a:ext uri="{9D8B030D-6E8A-4147-A177-3AD203B41FA5}">
                      <a16:colId xmlns:a16="http://schemas.microsoft.com/office/drawing/2014/main" val="2833909066"/>
                    </a:ext>
                  </a:extLst>
                </a:gridCol>
                <a:gridCol w="2261023">
                  <a:extLst>
                    <a:ext uri="{9D8B030D-6E8A-4147-A177-3AD203B41FA5}">
                      <a16:colId xmlns:a16="http://schemas.microsoft.com/office/drawing/2014/main" val="945410601"/>
                    </a:ext>
                  </a:extLst>
                </a:gridCol>
              </a:tblGrid>
              <a:tr h="248859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Mid Term Goals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Achieved?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357231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Login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76194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493624"/>
                  </a:ext>
                </a:extLst>
              </a:tr>
              <a:tr h="4133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a typeface="+mn-lt"/>
                          <a:cs typeface="+mn-lt"/>
                        </a:rPr>
                        <a:t>Preference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19743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Post 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15446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CI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945503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CE3985DA-69D3-4725-9956-BCC876532F50}"/>
              </a:ext>
            </a:extLst>
          </p:cNvPr>
          <p:cNvGraphicFramePr>
            <a:graphicFrameLocks noGrp="1"/>
          </p:cNvGraphicFramePr>
          <p:nvPr/>
        </p:nvGraphicFramePr>
        <p:xfrm>
          <a:off x="945191" y="4262965"/>
          <a:ext cx="2720562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0562">
                  <a:extLst>
                    <a:ext uri="{9D8B030D-6E8A-4147-A177-3AD203B41FA5}">
                      <a16:colId xmlns:a16="http://schemas.microsoft.com/office/drawing/2014/main" val="445902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Outside of Midterm Goals Achieved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1035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a typeface="+mn-lt"/>
                          <a:cs typeface="+mn-lt"/>
                        </a:rPr>
                        <a:t>Password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46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Public view of articles before login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648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CD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945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405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DB1BA-A068-400C-BCBE-94249CC8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13" y="755455"/>
            <a:ext cx="3943443" cy="2093975"/>
          </a:xfrm>
        </p:spPr>
        <p:txBody>
          <a:bodyPr/>
          <a:lstStyle/>
          <a:p>
            <a:r>
              <a:rPr lang="en-CA" dirty="0"/>
              <a:t>Project Status (Overall Review)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37B3D-F928-44D4-A8BE-3C473F5A0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485F142A-2236-443C-8C9D-85DC6A891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040026"/>
              </p:ext>
            </p:extLst>
          </p:nvPr>
        </p:nvGraphicFramePr>
        <p:xfrm>
          <a:off x="5357191" y="755455"/>
          <a:ext cx="5706604" cy="5534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500">
                  <a:extLst>
                    <a:ext uri="{9D8B030D-6E8A-4147-A177-3AD203B41FA5}">
                      <a16:colId xmlns:a16="http://schemas.microsoft.com/office/drawing/2014/main" val="2833909066"/>
                    </a:ext>
                  </a:extLst>
                </a:gridCol>
                <a:gridCol w="1706104">
                  <a:extLst>
                    <a:ext uri="{9D8B030D-6E8A-4147-A177-3AD203B41FA5}">
                      <a16:colId xmlns:a16="http://schemas.microsoft.com/office/drawing/2014/main" val="945410601"/>
                    </a:ext>
                  </a:extLst>
                </a:gridCol>
              </a:tblGrid>
              <a:tr h="248859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Mid Term Goals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Achieved?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357231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Login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76194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493624"/>
                  </a:ext>
                </a:extLst>
              </a:tr>
              <a:tr h="4133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a typeface="+mn-lt"/>
                          <a:cs typeface="+mn-lt"/>
                        </a:rPr>
                        <a:t>Preference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19743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Post 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15446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CI-CD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94550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Tweet count of the followed tags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419193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Public and Private view of search results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031336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Sorting of search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3147512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Filter search based on tags &amp; 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630137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Fetching relevant tweets based on heading and tags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463770"/>
                  </a:ext>
                </a:extLst>
              </a:tr>
              <a:tr h="248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cs typeface="Calibri"/>
                        </a:rPr>
                        <a:t>Posting articles and displaying in posted article page and article details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45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538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842E9-1470-46CE-9DFE-6127BD6E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Extra Features implemented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DE34C8C-1B9A-491E-B9E5-3AF8F1FF5A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027135"/>
              </p:ext>
            </p:extLst>
          </p:nvPr>
        </p:nvGraphicFramePr>
        <p:xfrm>
          <a:off x="5484261" y="1638300"/>
          <a:ext cx="5927724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3862">
                  <a:extLst>
                    <a:ext uri="{9D8B030D-6E8A-4147-A177-3AD203B41FA5}">
                      <a16:colId xmlns:a16="http://schemas.microsoft.com/office/drawing/2014/main" val="2167681287"/>
                    </a:ext>
                  </a:extLst>
                </a:gridCol>
                <a:gridCol w="2963862">
                  <a:extLst>
                    <a:ext uri="{9D8B030D-6E8A-4147-A177-3AD203B41FA5}">
                      <a16:colId xmlns:a16="http://schemas.microsoft.com/office/drawing/2014/main" val="912076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Extra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Achieved?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925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Profile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25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Widgets that would help while posting an 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90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Provide relevant tweet data with user information and tweet creation date for a particular article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589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Responsive UI for all mobile devices, tabs and desktops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775388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E8CEE-7207-408E-8811-9F7762499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0153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F580-FEB9-485D-A9EA-0C6D27AD4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Burndown and Burnup Charts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93149-8B7D-412C-8CE5-EE80190B8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09424D8-7239-48F7-BC20-6229FC80A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03" r="2998"/>
          <a:stretch/>
        </p:blipFill>
        <p:spPr>
          <a:xfrm>
            <a:off x="4904509" y="1472617"/>
            <a:ext cx="6982691" cy="3856765"/>
          </a:xfrm>
        </p:spPr>
      </p:pic>
    </p:spTree>
    <p:extLst>
      <p:ext uri="{BB962C8B-B14F-4D97-AF65-F5344CB8AC3E}">
        <p14:creationId xmlns:p14="http://schemas.microsoft.com/office/powerpoint/2010/main" val="1423392657"/>
      </p:ext>
    </p:extLst>
  </p:cSld>
  <p:clrMapOvr>
    <a:masterClrMapping/>
  </p:clrMapOvr>
</p:sld>
</file>

<file path=ppt/theme/theme1.xml><?xml version="1.0" encoding="utf-8"?>
<a:theme xmlns:a="http://schemas.openxmlformats.org/drawingml/2006/main" name="2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{2A79D83C-FEE9-4D67-8637-108BF00A5FE3}tf22712842_win32</Template>
  <TotalTime>8687</TotalTime>
  <Words>753</Words>
  <Application>Microsoft Office PowerPoint</Application>
  <PresentationFormat>Widescreen</PresentationFormat>
  <Paragraphs>244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Calibri</vt:lpstr>
      <vt:lpstr>Candara</vt:lpstr>
      <vt:lpstr>Franklin Gothic Book</vt:lpstr>
      <vt:lpstr>Wingdings</vt:lpstr>
      <vt:lpstr>2_RetrospectVTI</vt:lpstr>
      <vt:lpstr>CSCI 5308 Team 22</vt:lpstr>
      <vt:lpstr>Client Team</vt:lpstr>
      <vt:lpstr>Smarticle Objectives</vt:lpstr>
      <vt:lpstr>Tech stack</vt:lpstr>
      <vt:lpstr>Tasks per Team member</vt:lpstr>
      <vt:lpstr>Project Status Midterm Review</vt:lpstr>
      <vt:lpstr>Project Status (Overall Review)</vt:lpstr>
      <vt:lpstr>Extra Features implemented</vt:lpstr>
      <vt:lpstr>Burndown and Burnup Charts</vt:lpstr>
      <vt:lpstr>Meeting Stats</vt:lpstr>
      <vt:lpstr>Meeting stats with Client Team:</vt:lpstr>
      <vt:lpstr>Meeting stats with Client team and both TA’s:</vt:lpstr>
      <vt:lpstr>With Development Team:</vt:lpstr>
      <vt:lpstr>Internal Meetings with TA:</vt:lpstr>
      <vt:lpstr>Project Learnings</vt:lpstr>
      <vt:lpstr>Demo!!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5308 Team 22</dc:title>
  <dc:creator>Rushi Patel</dc:creator>
  <cp:lastModifiedBy>Sarthak Patel</cp:lastModifiedBy>
  <cp:revision>228</cp:revision>
  <dcterms:created xsi:type="dcterms:W3CDTF">2022-03-30T20:33:26Z</dcterms:created>
  <dcterms:modified xsi:type="dcterms:W3CDTF">2022-04-06T02:17:10Z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